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344" r:id="rId3"/>
    <p:sldId id="343" r:id="rId4"/>
    <p:sldId id="342" r:id="rId5"/>
    <p:sldId id="357" r:id="rId6"/>
    <p:sldId id="302" r:id="rId7"/>
    <p:sldId id="346" r:id="rId8"/>
    <p:sldId id="358" r:id="rId9"/>
    <p:sldId id="264" r:id="rId10"/>
    <p:sldId id="356" r:id="rId11"/>
    <p:sldId id="352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Microsoft Office" initials="ПMO" lastIdx="11" clrIdx="0">
    <p:extLst/>
  </p:cmAuthor>
  <p:cmAuthor id="2" name="Юлия Корсикова" initials="ЮК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BF"/>
    <a:srgbClr val="FFFF00"/>
    <a:srgbClr val="AFBFD2"/>
    <a:srgbClr val="00966A"/>
    <a:srgbClr val="009660"/>
    <a:srgbClr val="3A856A"/>
    <a:srgbClr val="00A37C"/>
    <a:srgbClr val="0FCFB8"/>
    <a:srgbClr val="64FCB7"/>
    <a:srgbClr val="B8D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4" autoAdjust="0"/>
    <p:restoredTop sz="95013" autoAdjust="0"/>
  </p:normalViewPr>
  <p:slideViewPr>
    <p:cSldViewPr snapToGrid="0" snapToObjects="1">
      <p:cViewPr>
        <p:scale>
          <a:sx n="85" d="100"/>
          <a:sy n="85" d="100"/>
        </p:scale>
        <p:origin x="-90" y="-6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342DD-D1C8-45B7-897F-448AEE7140A2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74C04-52BF-476F-B05E-A5EA673F9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5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74C04-52BF-476F-B05E-A5EA673F91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312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ru-RU" dirty="0"/>
              <a:t>июня</a:t>
            </a:r>
            <a:r>
              <a:rPr lang="ru-RU" baseline="0" dirty="0"/>
              <a:t> круглый стол «</a:t>
            </a:r>
            <a:r>
              <a:rPr lang="ru-RU" baseline="0" dirty="0" err="1"/>
              <a:t>Корп</a:t>
            </a:r>
            <a:r>
              <a:rPr lang="ru-RU" baseline="0" dirty="0"/>
              <a:t> В» как инструмент объединения бизнеса</a:t>
            </a:r>
          </a:p>
          <a:p>
            <a:endParaRPr lang="ru-RU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B79EC-22B2-467D-AF5C-53164D9078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74C04-52BF-476F-B05E-A5EA673F91A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85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6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1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5799" y="274640"/>
            <a:ext cx="29718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400" y="274640"/>
            <a:ext cx="8712201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23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8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9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1" y="1600202"/>
            <a:ext cx="584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64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4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5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30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0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8B0E-5331-7249-B7EE-8A5142BA4D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F606D-341B-C945-9B52-2AE1425032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4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cv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corpvolunteer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mailto:nccv.rus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emf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jpeg"/><Relationship Id="rId21" Type="http://schemas.openxmlformats.org/officeDocument/2006/relationships/image" Target="../media/image31.png"/><Relationship Id="rId34" Type="http://schemas.openxmlformats.org/officeDocument/2006/relationships/image" Target="../media/image44.jpeg"/><Relationship Id="rId42" Type="http://schemas.openxmlformats.org/officeDocument/2006/relationships/image" Target="../media/image52.jpeg"/><Relationship Id="rId47" Type="http://schemas.openxmlformats.org/officeDocument/2006/relationships/image" Target="../media/image57.jpeg"/><Relationship Id="rId50" Type="http://schemas.openxmlformats.org/officeDocument/2006/relationships/image" Target="../media/image59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17" Type="http://schemas.openxmlformats.org/officeDocument/2006/relationships/image" Target="../media/image27.png"/><Relationship Id="rId25" Type="http://schemas.openxmlformats.org/officeDocument/2006/relationships/image" Target="../media/image35.jpe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jpeg"/><Relationship Id="rId20" Type="http://schemas.openxmlformats.org/officeDocument/2006/relationships/image" Target="../media/image30.jpeg"/><Relationship Id="rId29" Type="http://schemas.openxmlformats.org/officeDocument/2006/relationships/image" Target="../media/image39.jpeg"/><Relationship Id="rId41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jpe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6.png"/><Relationship Id="rId49" Type="http://schemas.openxmlformats.org/officeDocument/2006/relationships/image" Target="../media/image4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31" Type="http://schemas.openxmlformats.org/officeDocument/2006/relationships/image" Target="../media/image41.png"/><Relationship Id="rId44" Type="http://schemas.openxmlformats.org/officeDocument/2006/relationships/image" Target="../media/image54.jpeg"/><Relationship Id="rId52" Type="http://schemas.openxmlformats.org/officeDocument/2006/relationships/image" Target="../media/image61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png"/><Relationship Id="rId27" Type="http://schemas.openxmlformats.org/officeDocument/2006/relationships/image" Target="../media/image37.jpe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51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corpvolunteers.ru/upload/iblock/495/4952a70e372f741fec033c9cb54a2d54.pdf" TargetMode="External"/><Relationship Id="rId7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hyperlink" Target="http://nccv.ru/news/%D0%BF%D0%BE%D1%81%D0%BE%D0%B1%D0%B8%D0%B5.pdf" TargetMode="External"/><Relationship Id="rId4" Type="http://schemas.openxmlformats.org/officeDocument/2006/relationships/hyperlink" Target="https://probono2017.ru/files/%D0%91%D1%83%D0%BA%D0%BB%D0%B5%D1%82_Pro_Bono_%D1%80%D1%83%D1%81_%D0%B8%D0%BD%D1%82%D0%B5%D1%80%D0%B0%D0%BA%D1%82%D0%B8%D0%B2%D0%BD%D0%B0%D1%8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9DD2"/>
            </a:gs>
            <a:gs pos="100000">
              <a:srgbClr val="00A37C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8903" y="3229628"/>
            <a:ext cx="6665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700" b="1" spc="180" dirty="0">
              <a:solidFill>
                <a:schemeClr val="bg1"/>
              </a:solidFill>
              <a:cs typeface="HelveticaNeueCyr-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073" y="1422916"/>
            <a:ext cx="9261243" cy="412125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031C12A-D15C-A045-B41C-1AC92CAF7FA2}"/>
              </a:ext>
            </a:extLst>
          </p:cNvPr>
          <p:cNvSpPr/>
          <p:nvPr/>
        </p:nvSpPr>
        <p:spPr>
          <a:xfrm>
            <a:off x="1481073" y="55441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nccv.ru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facebook.com/corpvolunteers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59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618" y="0"/>
            <a:ext cx="635" cy="6858000"/>
          </a:xfrm>
          <a:custGeom>
            <a:avLst/>
            <a:gdLst/>
            <a:ahLst/>
            <a:cxnLst/>
            <a:rect l="l" t="t" r="r" b="b"/>
            <a:pathLst>
              <a:path w="634" h="6858000">
                <a:moveTo>
                  <a:pt x="0" y="6858000"/>
                </a:moveTo>
                <a:lnTo>
                  <a:pt x="380" y="6858000"/>
                </a:lnTo>
                <a:lnTo>
                  <a:pt x="3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4968" y="1183543"/>
            <a:ext cx="5105702" cy="490390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b="1" spc="-5" dirty="0">
                <a:solidFill>
                  <a:srgbClr val="00966A"/>
                </a:solidFill>
                <a:latin typeface="Verdana"/>
                <a:cs typeface="Verdana"/>
              </a:rPr>
              <a:t>Для</a:t>
            </a:r>
            <a:r>
              <a:rPr b="1" spc="-10" dirty="0">
                <a:solidFill>
                  <a:srgbClr val="00966A"/>
                </a:solidFill>
                <a:latin typeface="Verdana"/>
                <a:cs typeface="Verdana"/>
              </a:rPr>
              <a:t> </a:t>
            </a:r>
            <a:r>
              <a:rPr b="1" spc="-5" dirty="0" err="1">
                <a:solidFill>
                  <a:srgbClr val="00966A"/>
                </a:solidFill>
                <a:latin typeface="Verdana"/>
                <a:cs typeface="Verdana"/>
              </a:rPr>
              <a:t>общества</a:t>
            </a:r>
            <a:r>
              <a:rPr b="1" spc="-5" dirty="0">
                <a:solidFill>
                  <a:srgbClr val="00966A"/>
                </a:solidFill>
                <a:latin typeface="Verdana"/>
                <a:cs typeface="Verdana"/>
              </a:rPr>
              <a:t>:</a:t>
            </a:r>
            <a:endParaRPr lang="ru-RU" b="1" spc="-5" dirty="0">
              <a:solidFill>
                <a:srgbClr val="00966A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1400" dirty="0">
              <a:solidFill>
                <a:srgbClr val="00966A"/>
              </a:solidFill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Verdana"/>
                <a:cs typeface="Verdana"/>
              </a:rPr>
              <a:t>Эффективное 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решение </a:t>
            </a:r>
            <a:r>
              <a:rPr sz="1600" b="1" dirty="0">
                <a:solidFill>
                  <a:srgbClr val="2292D2"/>
                </a:solidFill>
                <a:latin typeface="Verdana"/>
                <a:cs typeface="Verdana"/>
              </a:rPr>
              <a:t>актуальных 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социальных </a:t>
            </a:r>
            <a:r>
              <a:rPr sz="1600" b="1" spc="-5" dirty="0" err="1">
                <a:solidFill>
                  <a:srgbClr val="2292D2"/>
                </a:solidFill>
                <a:latin typeface="Verdana"/>
                <a:cs typeface="Verdana"/>
              </a:rPr>
              <a:t>задач</a:t>
            </a:r>
            <a:r>
              <a:rPr sz="1600" b="1" spc="-30" dirty="0">
                <a:solidFill>
                  <a:srgbClr val="2292D2"/>
                </a:solidFill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общества</a:t>
            </a:r>
            <a:endParaRPr lang="ru-RU" sz="1600" spc="-5" dirty="0">
              <a:latin typeface="Verdana"/>
              <a:cs typeface="Verdana"/>
            </a:endParaRPr>
          </a:p>
          <a:p>
            <a:pPr marL="184785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endParaRPr sz="1600" dirty="0">
              <a:latin typeface="Verdana"/>
              <a:cs typeface="Verdana"/>
            </a:endParaRPr>
          </a:p>
          <a:p>
            <a:pPr marL="184785" marR="5080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sz="1600" b="1" dirty="0" err="1">
                <a:solidFill>
                  <a:srgbClr val="2292D2"/>
                </a:solidFill>
                <a:latin typeface="Verdana"/>
                <a:cs typeface="Verdana"/>
              </a:rPr>
              <a:t>Рост</a:t>
            </a:r>
            <a:r>
              <a:rPr sz="1600" b="1" dirty="0">
                <a:solidFill>
                  <a:srgbClr val="2292D2"/>
                </a:solidFill>
                <a:latin typeface="Verdana"/>
                <a:cs typeface="Verdana"/>
              </a:rPr>
              <a:t> </a:t>
            </a:r>
            <a:r>
              <a:rPr lang="ru-RU" sz="1600" b="1" dirty="0">
                <a:solidFill>
                  <a:srgbClr val="2292D2"/>
                </a:solidFill>
                <a:latin typeface="Verdana"/>
                <a:cs typeface="Verdana"/>
              </a:rPr>
              <a:t>числа и развитие </a:t>
            </a:r>
            <a:r>
              <a:rPr sz="1600" spc="-5" dirty="0" err="1">
                <a:latin typeface="Verdana"/>
                <a:cs typeface="Verdana"/>
              </a:rPr>
              <a:t>талантливых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добровольцев</a:t>
            </a:r>
            <a:endParaRPr lang="ru-RU" sz="1600" spc="-5" dirty="0">
              <a:latin typeface="Verdana"/>
              <a:cs typeface="Verdana"/>
            </a:endParaRPr>
          </a:p>
          <a:p>
            <a:pPr marL="184785" marR="5080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endParaRPr lang="ru-RU" sz="1600" spc="-5" dirty="0">
              <a:latin typeface="Verdana"/>
              <a:cs typeface="Verdana"/>
            </a:endParaRPr>
          </a:p>
          <a:p>
            <a:pPr marL="184785" marR="5080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 err="1">
                <a:latin typeface="Verdana"/>
                <a:cs typeface="Verdana"/>
              </a:rPr>
              <a:t>Развитие</a:t>
            </a:r>
            <a:r>
              <a:rPr sz="1600" spc="-5" dirty="0"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более эффективного взаимодействия </a:t>
            </a:r>
            <a:r>
              <a:rPr sz="1600" dirty="0">
                <a:latin typeface="Verdana"/>
                <a:cs typeface="Verdana"/>
              </a:rPr>
              <a:t>между </a:t>
            </a:r>
            <a:r>
              <a:rPr sz="1600" spc="-5" dirty="0">
                <a:latin typeface="Verdana"/>
                <a:cs typeface="Verdana"/>
              </a:rPr>
              <a:t>бизнесом,  правительственными организациями </a:t>
            </a:r>
            <a:r>
              <a:rPr sz="1600" dirty="0">
                <a:latin typeface="Verdana"/>
                <a:cs typeface="Verdana"/>
              </a:rPr>
              <a:t>и </a:t>
            </a:r>
            <a:r>
              <a:rPr sz="1600" spc="-5" dirty="0" err="1">
                <a:latin typeface="Verdana"/>
                <a:cs typeface="Verdana"/>
              </a:rPr>
              <a:t>некоммерческим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сектором</a:t>
            </a:r>
            <a:endParaRPr lang="ru-RU" sz="1600" spc="-5" dirty="0">
              <a:latin typeface="Verdana"/>
              <a:cs typeface="Verdana"/>
            </a:endParaRPr>
          </a:p>
          <a:p>
            <a:pPr marL="184785" marR="5080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endParaRPr sz="1600" dirty="0">
              <a:latin typeface="Verdana"/>
              <a:cs typeface="Verdana"/>
            </a:endParaRPr>
          </a:p>
          <a:p>
            <a:pPr marL="184785" marR="596900" indent="-17208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sz="1600" spc="-5" dirty="0">
                <a:latin typeface="Verdana"/>
                <a:cs typeface="Verdana"/>
              </a:rPr>
              <a:t>Способствование 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развитию территорий </a:t>
            </a:r>
            <a:r>
              <a:rPr sz="1600" dirty="0">
                <a:latin typeface="Verdana"/>
                <a:cs typeface="Verdana"/>
              </a:rPr>
              <a:t>и 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роста </a:t>
            </a:r>
            <a:r>
              <a:rPr sz="1600" b="1" spc="-5" dirty="0" err="1">
                <a:solidFill>
                  <a:srgbClr val="2292D2"/>
                </a:solidFill>
                <a:latin typeface="Verdana"/>
                <a:cs typeface="Verdana"/>
              </a:rPr>
              <a:t>экономики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 </a:t>
            </a:r>
            <a:r>
              <a:rPr sz="1600" b="1" spc="-5" dirty="0" err="1">
                <a:solidFill>
                  <a:srgbClr val="2292D2"/>
                </a:solidFill>
                <a:latin typeface="Verdana"/>
                <a:cs typeface="Verdana"/>
              </a:rPr>
              <a:t>совместного</a:t>
            </a:r>
            <a:r>
              <a:rPr sz="1600" b="1" spc="-5" dirty="0">
                <a:solidFill>
                  <a:srgbClr val="2292D2"/>
                </a:solidFill>
                <a:latin typeface="Verdana"/>
                <a:cs typeface="Verdana"/>
              </a:rPr>
              <a:t> потребления </a:t>
            </a:r>
            <a:r>
              <a:rPr sz="1600" spc="-5" dirty="0">
                <a:latin typeface="Verdana"/>
                <a:cs typeface="Verdana"/>
              </a:rPr>
              <a:t>через </a:t>
            </a:r>
            <a:r>
              <a:rPr sz="1600" spc="-5" dirty="0" err="1">
                <a:latin typeface="Verdana"/>
                <a:cs typeface="Verdana"/>
              </a:rPr>
              <a:t>партнерство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5" dirty="0" err="1">
                <a:latin typeface="Verdana"/>
                <a:cs typeface="Verdana"/>
              </a:rPr>
              <a:t>организаций</a:t>
            </a:r>
            <a:endParaRPr sz="1600" dirty="0">
              <a:latin typeface="Verdana"/>
              <a:cs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FF147D5-CCEC-7242-9D9F-93BAB92B54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3" t="12110" r="3775" b="9077"/>
          <a:stretch/>
        </p:blipFill>
        <p:spPr>
          <a:xfrm>
            <a:off x="5878117" y="1998092"/>
            <a:ext cx="6050778" cy="3337284"/>
          </a:xfrm>
          <a:prstGeom prst="rect">
            <a:avLst/>
          </a:prstGeom>
        </p:spPr>
      </p:pic>
      <p:sp>
        <p:nvSpPr>
          <p:cNvPr id="11" name="object 4"/>
          <p:cNvSpPr txBox="1">
            <a:spLocks noGrp="1"/>
          </p:cNvSpPr>
          <p:nvPr>
            <p:ph type="title"/>
          </p:nvPr>
        </p:nvSpPr>
        <p:spPr>
          <a:xfrm>
            <a:off x="0" y="253741"/>
            <a:ext cx="9870947" cy="5257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65"/>
              </a:spcBef>
            </a:pPr>
            <a:r>
              <a:rPr sz="3200" spc="100" dirty="0" err="1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r>
              <a:rPr sz="32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участников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8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C1732E1-E509-6E40-A549-57A0B8E97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0690" y="1600203"/>
            <a:ext cx="9781310" cy="36861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Заполнить </a:t>
            </a:r>
            <a:r>
              <a:rPr lang="ru-RU" sz="3100" b="1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онлайн заявку </a:t>
            </a:r>
          </a:p>
          <a:p>
            <a:pPr marL="0" indent="0">
              <a:buNone/>
            </a:pPr>
            <a:r>
              <a:rPr lang="ru-RU" sz="3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(высылается по запросу </a:t>
            </a:r>
            <a:r>
              <a:rPr lang="en-GB" sz="3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nccv.rus@gmail.com</a:t>
            </a:r>
            <a:r>
              <a:rPr lang="en-GB" sz="3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3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ru-RU" sz="3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100" b="1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Презентовать инициативы </a:t>
            </a:r>
            <a:r>
              <a:rPr lang="ru-RU" sz="3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вашей компании на заседании Совета</a:t>
            </a:r>
          </a:p>
          <a:p>
            <a:pPr marL="0" indent="0">
              <a:buNone/>
            </a:pPr>
            <a:endParaRPr lang="ru-RU" sz="3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ru-RU" sz="3100" b="1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Вступить в Совет</a:t>
            </a:r>
            <a:r>
              <a:rPr lang="ru-RU" sz="3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получив поддержку компаний-членов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588C02D7-F065-3342-8F84-1405F0B3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134600" cy="502387"/>
          </a:xfrm>
        </p:spPr>
        <p:txBody>
          <a:bodyPr>
            <a:normAutofit fontScale="90000"/>
          </a:bodyPr>
          <a:lstStyle/>
          <a:p>
            <a:r>
              <a:rPr lang="ru-RU" sz="36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вступить в Национальный совет?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AE361842-D09C-784A-B5D7-B6394085CF87}"/>
              </a:ext>
            </a:extLst>
          </p:cNvPr>
          <p:cNvSpPr/>
          <p:nvPr/>
        </p:nvSpPr>
        <p:spPr>
          <a:xfrm>
            <a:off x="1117864" y="1461657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FF087CF4-8161-A947-A834-CC06CB856FFB}"/>
              </a:ext>
            </a:extLst>
          </p:cNvPr>
          <p:cNvSpPr/>
          <p:nvPr/>
        </p:nvSpPr>
        <p:spPr>
          <a:xfrm>
            <a:off x="1117864" y="2723199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9D58EBA-A81E-CC45-99F9-F2510A13EE05}"/>
              </a:ext>
            </a:extLst>
          </p:cNvPr>
          <p:cNvSpPr/>
          <p:nvPr/>
        </p:nvSpPr>
        <p:spPr>
          <a:xfrm>
            <a:off x="1117864" y="3928457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3EA7F18-2C7E-F14D-9D86-412392F8C8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538" y="1728424"/>
            <a:ext cx="542665" cy="4964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36F5954-F61D-1241-BC70-D23DBB762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13" y="2930849"/>
            <a:ext cx="614713" cy="6147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DBADA8D-D2B8-F047-AA70-D04C1FCC94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069" y="4157699"/>
            <a:ext cx="558830" cy="5715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29385" y="6151049"/>
            <a:ext cx="327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i="1" spc="100" dirty="0">
                <a:solidFill>
                  <a:srgbClr val="0096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*Участие бесплатное</a:t>
            </a:r>
            <a:endParaRPr lang="en-US" b="1" i="1" spc="100" dirty="0">
              <a:solidFill>
                <a:srgbClr val="00966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6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F69AE7-47F9-BE4E-8464-98397467F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4455F0-815B-8C41-A2FE-86AC9B38E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0B78B3-2B8B-BF4C-BE28-DE821763068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7059"/>
            <a:ext cx="12192000" cy="81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28503" y="303650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spc="1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4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71528" y="2346959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361789" y="2346959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78" y="2547624"/>
            <a:ext cx="614713" cy="6286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2471" y="3572959"/>
            <a:ext cx="2526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охват участников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3525559" y="2346959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415820" y="2346959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47252" y="3590909"/>
            <a:ext cx="2053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мероприятий и акций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7129" y="2550267"/>
            <a:ext cx="642654" cy="628683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336095" y="2346959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57867" y="2357993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42367" y="3572959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Членов НСКВ</a:t>
            </a:r>
            <a:endParaRPr lang="ru-RU" sz="20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83081" y="4512514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2873342" y="4512514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580491" y="5738514"/>
            <a:ext cx="2716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подписчика</a:t>
            </a:r>
            <a:b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группе </a:t>
            </a:r>
            <a:r>
              <a:rPr lang="en-US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944244" y="4760512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592</a:t>
            </a:r>
          </a:p>
        </p:txBody>
      </p:sp>
      <p:sp>
        <p:nvSpPr>
          <p:cNvPr id="47" name="Овал 46"/>
          <p:cNvSpPr/>
          <p:nvPr/>
        </p:nvSpPr>
        <p:spPr>
          <a:xfrm>
            <a:off x="9146631" y="2344487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0176645" y="2344487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794653" y="3572959"/>
            <a:ext cx="2589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партнерских организаций</a:t>
            </a:r>
          </a:p>
        </p:txBody>
      </p:sp>
      <p:sp>
        <p:nvSpPr>
          <p:cNvPr id="52" name="Овал 51"/>
          <p:cNvSpPr/>
          <p:nvPr/>
        </p:nvSpPr>
        <p:spPr>
          <a:xfrm>
            <a:off x="5052284" y="4512514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942545" y="4512514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80009" y="5738514"/>
            <a:ext cx="2013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волонтерских</a:t>
            </a:r>
            <a:b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часов</a:t>
            </a:r>
          </a:p>
        </p:txBody>
      </p:sp>
      <p:sp>
        <p:nvSpPr>
          <p:cNvPr id="57" name="Овал 56"/>
          <p:cNvSpPr/>
          <p:nvPr/>
        </p:nvSpPr>
        <p:spPr>
          <a:xfrm>
            <a:off x="7862820" y="4512514"/>
            <a:ext cx="1030014" cy="103001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rgbClr val="00A37C"/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8753081" y="4512514"/>
            <a:ext cx="1030014" cy="1030014"/>
          </a:xfrm>
          <a:prstGeom prst="ellipse">
            <a:avLst/>
          </a:prstGeom>
          <a:solidFill>
            <a:schemeClr val="bg1"/>
          </a:solidFill>
          <a:ln>
            <a:solidFill>
              <a:srgbClr val="0FCFB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8112746" y="5738514"/>
            <a:ext cx="14782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отраслей </a:t>
            </a:r>
            <a:b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0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компаний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312840" y="2588568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1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endParaRPr lang="ru-RU" sz="2800" b="1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594402" y="2588568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364649" y="2659326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50000</a:t>
            </a:r>
            <a:endParaRPr lang="ru-RU" b="1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215589" y="2582046"/>
            <a:ext cx="987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1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endParaRPr lang="ru-RU" sz="2800" b="1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939830" y="4733744"/>
            <a:ext cx="720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3524" y="2614491"/>
            <a:ext cx="558830" cy="57153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299" y="4743430"/>
            <a:ext cx="542665" cy="496480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4952" y="2565644"/>
            <a:ext cx="614713" cy="61471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9971" y="4727182"/>
            <a:ext cx="491769" cy="576293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7008" y="4760512"/>
            <a:ext cx="622395" cy="52250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61D823E-EC67-3840-A9A4-2699DC13EBF3}"/>
              </a:ext>
            </a:extLst>
          </p:cNvPr>
          <p:cNvSpPr txBox="1"/>
          <p:nvPr/>
        </p:nvSpPr>
        <p:spPr>
          <a:xfrm>
            <a:off x="1476645" y="247379"/>
            <a:ext cx="9340461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Национальный совет в цифрах*</a:t>
            </a:r>
            <a:endParaRPr lang="en-US" sz="2800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91AB48-2A49-491D-AA96-86ECFB979820}"/>
              </a:ext>
            </a:extLst>
          </p:cNvPr>
          <p:cNvSpPr txBox="1"/>
          <p:nvPr/>
        </p:nvSpPr>
        <p:spPr>
          <a:xfrm>
            <a:off x="9796570" y="6228952"/>
            <a:ext cx="23657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dirty="0">
                <a:solidFill>
                  <a:srgbClr val="00A37C"/>
                </a:solidFill>
              </a:rPr>
              <a:t>*по всей России в </a:t>
            </a:r>
            <a:r>
              <a:rPr lang="ru-RU" sz="1600" dirty="0" smtClean="0">
                <a:solidFill>
                  <a:srgbClr val="00A37C"/>
                </a:solidFill>
              </a:rPr>
              <a:t>2019 </a:t>
            </a:r>
            <a:r>
              <a:rPr lang="ru-RU" sz="1600" dirty="0">
                <a:solidFill>
                  <a:srgbClr val="00A37C"/>
                </a:solidFill>
              </a:rPr>
              <a:t>г.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B04192C-066E-43D3-853C-DAA75D528D7F}"/>
              </a:ext>
            </a:extLst>
          </p:cNvPr>
          <p:cNvSpPr/>
          <p:nvPr/>
        </p:nvSpPr>
        <p:spPr>
          <a:xfrm>
            <a:off x="5913212" y="4816692"/>
            <a:ext cx="1157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1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56 545</a:t>
            </a:r>
            <a:endParaRPr lang="ru-RU" b="1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61D823E-EC67-3840-A9A4-2699DC13EBF3}"/>
              </a:ext>
            </a:extLst>
          </p:cNvPr>
          <p:cNvSpPr txBox="1"/>
          <p:nvPr/>
        </p:nvSpPr>
        <p:spPr>
          <a:xfrm>
            <a:off x="0" y="988564"/>
            <a:ext cx="12191999" cy="92332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НСКВ</a:t>
            </a:r>
            <a:r>
              <a:rPr lang="ru-RU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общественный совет представителей отечественных и международных компаний. Совет осуществляет свою деятельность в режиме заседаний, на которых обсуждаются актуальные вопросы КВ.</a:t>
            </a:r>
            <a:endParaRPr lang="en-US" b="1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133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1170" y="14414"/>
            <a:ext cx="12192000" cy="6858000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207934" y="3891035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36558" y="4710186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25334" y="5518803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70338" y="3516311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74572" y="3991927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61856" y="3926583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9803814" y="6209083"/>
            <a:ext cx="258793" cy="2415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078537" y="3187462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1229" y="1704699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62468" y="3891035"/>
            <a:ext cx="258793" cy="2415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337330" y="3539247"/>
            <a:ext cx="258793" cy="24154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3615" y="5086130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Иркутск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EN+ /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Русал)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34205" y="5771742"/>
            <a:ext cx="1800000" cy="510774"/>
          </a:xfrm>
          <a:prstGeom prst="round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Владивосток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Coca-Cola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9616" y="4062170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Новосибирск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(ФМИ)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3787" y="987170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Калининград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(ФМИ)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3905" y="4060464"/>
            <a:ext cx="1800000" cy="306462"/>
          </a:xfrm>
          <a:prstGeom prst="roundRect">
            <a:avLst/>
          </a:prstGeom>
          <a:solidFill>
            <a:schemeClr val="tx2">
              <a:lumMod val="40000"/>
              <a:lumOff val="60000"/>
              <a:alpha val="5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Уфа (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Deloitte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91864" y="2432960"/>
            <a:ext cx="1800000" cy="306462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Казань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1" name="Straight Connector 20"/>
          <p:cNvCxnSpPr>
            <a:cxnSpLocks/>
            <a:stCxn id="13" idx="0"/>
            <a:endCxn id="19" idx="2"/>
          </p:cNvCxnSpPr>
          <p:nvPr/>
        </p:nvCxnSpPr>
        <p:spPr>
          <a:xfrm flipV="1">
            <a:off x="2466727" y="2739422"/>
            <a:ext cx="425137" cy="7998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99946" y="4560395"/>
            <a:ext cx="1800000" cy="306462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Самара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ФМИ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42685" y="2801668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Пермь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(ФМИ)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377" y="2290894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Нижний Новгород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(ФМИ)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479" y="5465275"/>
            <a:ext cx="1800000" cy="919396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ЮРСКВ </a:t>
            </a:r>
            <a:b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Ростов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-на-Дону, Сочи, Краснодар (ФМИ)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58597" y="5077109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Волгоград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(Русал)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7" name="Straight Connector 26"/>
          <p:cNvCxnSpPr>
            <a:cxnSpLocks/>
            <a:stCxn id="9" idx="6"/>
            <a:endCxn id="15" idx="2"/>
          </p:cNvCxnSpPr>
          <p:nvPr/>
        </p:nvCxnSpPr>
        <p:spPr>
          <a:xfrm flipV="1">
            <a:off x="10062607" y="6282516"/>
            <a:ext cx="871598" cy="47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5" idx="7"/>
            <a:endCxn id="14" idx="1"/>
          </p:cNvCxnSpPr>
          <p:nvPr/>
        </p:nvCxnSpPr>
        <p:spPr>
          <a:xfrm flipV="1">
            <a:off x="6878974" y="5341517"/>
            <a:ext cx="334641" cy="2036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  <a:stCxn id="4" idx="7"/>
            <a:endCxn id="16" idx="1"/>
          </p:cNvCxnSpPr>
          <p:nvPr/>
        </p:nvCxnSpPr>
        <p:spPr>
          <a:xfrm flipV="1">
            <a:off x="4790198" y="4317557"/>
            <a:ext cx="629418" cy="41898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  <a:stCxn id="6" idx="6"/>
            <a:endCxn id="23" idx="2"/>
          </p:cNvCxnSpPr>
          <p:nvPr/>
        </p:nvCxnSpPr>
        <p:spPr>
          <a:xfrm flipV="1">
            <a:off x="3250338" y="3312442"/>
            <a:ext cx="592347" cy="29386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  <a:stCxn id="12" idx="5"/>
            <a:endCxn id="18" idx="1"/>
          </p:cNvCxnSpPr>
          <p:nvPr/>
        </p:nvCxnSpPr>
        <p:spPr>
          <a:xfrm>
            <a:off x="2983362" y="4097202"/>
            <a:ext cx="490543" cy="1164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  <a:stCxn id="10" idx="1"/>
            <a:endCxn id="24" idx="3"/>
          </p:cNvCxnSpPr>
          <p:nvPr/>
        </p:nvCxnSpPr>
        <p:spPr>
          <a:xfrm flipH="1" flipV="1">
            <a:off x="1857377" y="2546281"/>
            <a:ext cx="247520" cy="66754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  <a:endCxn id="43" idx="4"/>
          </p:cNvCxnSpPr>
          <p:nvPr/>
        </p:nvCxnSpPr>
        <p:spPr>
          <a:xfrm flipH="1" flipV="1">
            <a:off x="629267" y="4498938"/>
            <a:ext cx="231278" cy="96633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  <a:stCxn id="3" idx="4"/>
            <a:endCxn id="22" idx="0"/>
          </p:cNvCxnSpPr>
          <p:nvPr/>
        </p:nvCxnSpPr>
        <p:spPr>
          <a:xfrm>
            <a:off x="2297934" y="4071035"/>
            <a:ext cx="502012" cy="48936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stCxn id="8" idx="4"/>
          </p:cNvCxnSpPr>
          <p:nvPr/>
        </p:nvCxnSpPr>
        <p:spPr>
          <a:xfrm>
            <a:off x="1551856" y="4106583"/>
            <a:ext cx="406741" cy="114929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17" idx="2"/>
            <a:endCxn id="11" idx="7"/>
          </p:cNvCxnSpPr>
          <p:nvPr/>
        </p:nvCxnSpPr>
        <p:spPr>
          <a:xfrm flipH="1">
            <a:off x="684869" y="1497944"/>
            <a:ext cx="428918" cy="23311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92419" y="155140"/>
            <a:ext cx="9340461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География работы </a:t>
            </a:r>
            <a:r>
              <a:rPr lang="ru-RU" sz="2800" spc="1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Совета </a:t>
            </a:r>
          </a:p>
          <a:p>
            <a:pPr algn="ctr">
              <a:spcBef>
                <a:spcPct val="0"/>
              </a:spcBef>
            </a:pPr>
            <a:r>
              <a:rPr lang="ru-RU" sz="2800" spc="1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(23 региона)</a:t>
            </a:r>
            <a:endParaRPr lang="en-US" sz="2800" spc="1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Oval 12">
            <a:extLst>
              <a:ext uri="{FF2B5EF4-FFF2-40B4-BE49-F238E27FC236}">
                <a16:creationId xmlns:a16="http://schemas.microsoft.com/office/drawing/2014/main" xmlns="" id="{DE58DC7E-9738-483F-8C32-0703402561EB}"/>
              </a:ext>
            </a:extLst>
          </p:cNvPr>
          <p:cNvSpPr/>
          <p:nvPr/>
        </p:nvSpPr>
        <p:spPr>
          <a:xfrm>
            <a:off x="1899946" y="1989063"/>
            <a:ext cx="216487" cy="219323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285AED97-1615-49EC-AE18-27D033443EA5}"/>
              </a:ext>
            </a:extLst>
          </p:cNvPr>
          <p:cNvSpPr txBox="1"/>
          <p:nvPr/>
        </p:nvSpPr>
        <p:spPr>
          <a:xfrm>
            <a:off x="2303752" y="1481217"/>
            <a:ext cx="1800000" cy="510774"/>
          </a:xfrm>
          <a:prstGeom prst="roundRect">
            <a:avLst/>
          </a:prstGeom>
          <a:solidFill>
            <a:srgbClr val="AFBFD2"/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Санкт-Петербург (ФМИ)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0" name="Straight Connector 20">
            <a:extLst>
              <a:ext uri="{FF2B5EF4-FFF2-40B4-BE49-F238E27FC236}">
                <a16:creationId xmlns:a16="http://schemas.microsoft.com/office/drawing/2014/main" xmlns="" id="{CA2BCCF7-4CA0-42CF-8E4A-A19B3C662FA6}"/>
              </a:ext>
            </a:extLst>
          </p:cNvPr>
          <p:cNvCxnSpPr>
            <a:cxnSpLocks/>
            <a:stCxn id="37" idx="0"/>
          </p:cNvCxnSpPr>
          <p:nvPr/>
        </p:nvCxnSpPr>
        <p:spPr>
          <a:xfrm flipV="1">
            <a:off x="2008190" y="1659987"/>
            <a:ext cx="295562" cy="3290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">
            <a:extLst>
              <a:ext uri="{FF2B5EF4-FFF2-40B4-BE49-F238E27FC236}">
                <a16:creationId xmlns:a16="http://schemas.microsoft.com/office/drawing/2014/main" xmlns="" id="{903F5F7E-7B53-4D06-818B-885C4019A5E5}"/>
              </a:ext>
            </a:extLst>
          </p:cNvPr>
          <p:cNvSpPr/>
          <p:nvPr/>
        </p:nvSpPr>
        <p:spPr>
          <a:xfrm>
            <a:off x="539267" y="4318938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Oval 3">
            <a:extLst>
              <a:ext uri="{FF2B5EF4-FFF2-40B4-BE49-F238E27FC236}">
                <a16:creationId xmlns:a16="http://schemas.microsoft.com/office/drawing/2014/main" xmlns="" id="{EC529D17-605E-4286-89C5-C42962056383}"/>
              </a:ext>
            </a:extLst>
          </p:cNvPr>
          <p:cNvSpPr/>
          <p:nvPr/>
        </p:nvSpPr>
        <p:spPr>
          <a:xfrm>
            <a:off x="3358045" y="3891035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482BDF8F-60DC-4F33-9604-50F413CFDF9E}"/>
              </a:ext>
            </a:extLst>
          </p:cNvPr>
          <p:cNvSpPr txBox="1"/>
          <p:nvPr/>
        </p:nvSpPr>
        <p:spPr>
          <a:xfrm>
            <a:off x="4180627" y="3380261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Екатеринбург </a:t>
            </a:r>
            <a:b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(ФМИ,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Plus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cxnSp>
        <p:nvCxnSpPr>
          <p:cNvPr id="50" name="Straight Connector 28">
            <a:extLst>
              <a:ext uri="{FF2B5EF4-FFF2-40B4-BE49-F238E27FC236}">
                <a16:creationId xmlns:a16="http://schemas.microsoft.com/office/drawing/2014/main" xmlns="" id="{0E5CB93A-2068-4646-A8BC-6D3B2CE101D2}"/>
              </a:ext>
            </a:extLst>
          </p:cNvPr>
          <p:cNvCxnSpPr>
            <a:cxnSpLocks/>
            <a:stCxn id="46" idx="6"/>
            <a:endCxn id="48" idx="1"/>
          </p:cNvCxnSpPr>
          <p:nvPr/>
        </p:nvCxnSpPr>
        <p:spPr>
          <a:xfrm flipV="1">
            <a:off x="3538045" y="3635648"/>
            <a:ext cx="642582" cy="3453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4">
            <a:extLst>
              <a:ext uri="{FF2B5EF4-FFF2-40B4-BE49-F238E27FC236}">
                <a16:creationId xmlns:a16="http://schemas.microsoft.com/office/drawing/2014/main" xmlns="" id="{755D0129-5057-4EA8-83B7-5DED582B5E13}"/>
              </a:ext>
            </a:extLst>
          </p:cNvPr>
          <p:cNvSpPr/>
          <p:nvPr/>
        </p:nvSpPr>
        <p:spPr>
          <a:xfrm>
            <a:off x="5914878" y="4761472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10E26D8-6704-421C-A453-E3FE9FC71121}"/>
              </a:ext>
            </a:extLst>
          </p:cNvPr>
          <p:cNvSpPr txBox="1"/>
          <p:nvPr/>
        </p:nvSpPr>
        <p:spPr>
          <a:xfrm>
            <a:off x="5264280" y="5989078"/>
            <a:ext cx="1800000" cy="510774"/>
          </a:xfrm>
          <a:prstGeom prst="roundRect">
            <a:avLst/>
          </a:prstGeom>
          <a:noFill/>
          <a:ln>
            <a:solidFill>
              <a:srgbClr val="00966A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</a:t>
            </a:r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(Русал)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4" name="Straight Connector 27">
            <a:extLst>
              <a:ext uri="{FF2B5EF4-FFF2-40B4-BE49-F238E27FC236}">
                <a16:creationId xmlns:a16="http://schemas.microsoft.com/office/drawing/2014/main" xmlns="" id="{C1447BEC-0EC8-4D48-90C9-1E3169F19B17}"/>
              </a:ext>
            </a:extLst>
          </p:cNvPr>
          <p:cNvCxnSpPr>
            <a:cxnSpLocks/>
            <a:stCxn id="52" idx="4"/>
          </p:cNvCxnSpPr>
          <p:nvPr/>
        </p:nvCxnSpPr>
        <p:spPr>
          <a:xfrm>
            <a:off x="6004878" y="4941472"/>
            <a:ext cx="222085" cy="10476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5861831-C49D-9D44-AA54-019ADF804DC9}"/>
              </a:ext>
            </a:extLst>
          </p:cNvPr>
          <p:cNvSpPr txBox="1"/>
          <p:nvPr/>
        </p:nvSpPr>
        <p:spPr>
          <a:xfrm>
            <a:off x="10038296" y="4030320"/>
            <a:ext cx="1800000" cy="510774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ru-RU" sz="1200" b="1" dirty="0" err="1">
                <a:latin typeface="Verdana" panose="020B0604030504040204" pitchFamily="34" charset="0"/>
                <a:ea typeface="Verdana" panose="020B0604030504040204" pitchFamily="34" charset="0"/>
              </a:rPr>
              <a:t>ахалин</a:t>
            </a:r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(Сахалин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Энерджи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56" name="Oval 8">
            <a:extLst>
              <a:ext uri="{FF2B5EF4-FFF2-40B4-BE49-F238E27FC236}">
                <a16:creationId xmlns:a16="http://schemas.microsoft.com/office/drawing/2014/main" xmlns="" id="{A5901226-F643-A240-B9E8-CA6AEAAEDD9A}"/>
              </a:ext>
            </a:extLst>
          </p:cNvPr>
          <p:cNvSpPr/>
          <p:nvPr/>
        </p:nvSpPr>
        <p:spPr>
          <a:xfrm>
            <a:off x="10365889" y="5014696"/>
            <a:ext cx="258793" cy="24154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xmlns="" id="{0190A1BF-11BF-5647-88F0-F4C772C2BB8F}"/>
              </a:ext>
            </a:extLst>
          </p:cNvPr>
          <p:cNvCxnSpPr>
            <a:cxnSpLocks/>
            <a:stCxn id="56" idx="7"/>
            <a:endCxn id="55" idx="2"/>
          </p:cNvCxnSpPr>
          <p:nvPr/>
        </p:nvCxnSpPr>
        <p:spPr>
          <a:xfrm flipV="1">
            <a:off x="10586783" y="4541094"/>
            <a:ext cx="351513" cy="5089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4">
            <a:extLst>
              <a:ext uri="{FF2B5EF4-FFF2-40B4-BE49-F238E27FC236}">
                <a16:creationId xmlns:a16="http://schemas.microsoft.com/office/drawing/2014/main" xmlns="" id="{D87B7BA6-D080-4328-B878-49E372F31979}"/>
              </a:ext>
            </a:extLst>
          </p:cNvPr>
          <p:cNvSpPr/>
          <p:nvPr/>
        </p:nvSpPr>
        <p:spPr>
          <a:xfrm>
            <a:off x="6411078" y="4808529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05B9585-3942-47E5-A45A-1BA5E124C664}"/>
              </a:ext>
            </a:extLst>
          </p:cNvPr>
          <p:cNvSpPr txBox="1"/>
          <p:nvPr/>
        </p:nvSpPr>
        <p:spPr>
          <a:xfrm>
            <a:off x="6805804" y="4678336"/>
            <a:ext cx="1800000" cy="306462"/>
          </a:xfrm>
          <a:prstGeom prst="roundRect">
            <a:avLst/>
          </a:prstGeom>
          <a:noFill/>
          <a:ln>
            <a:solidFill>
              <a:srgbClr val="00966A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Братск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(Русал)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73" name="Straight Connector 27">
            <a:extLst>
              <a:ext uri="{FF2B5EF4-FFF2-40B4-BE49-F238E27FC236}">
                <a16:creationId xmlns:a16="http://schemas.microsoft.com/office/drawing/2014/main" xmlns="" id="{F2E795A3-F517-463D-BEE1-EB9D26E1B01A}"/>
              </a:ext>
            </a:extLst>
          </p:cNvPr>
          <p:cNvCxnSpPr>
            <a:cxnSpLocks/>
            <a:stCxn id="71" idx="6"/>
            <a:endCxn id="72" idx="1"/>
          </p:cNvCxnSpPr>
          <p:nvPr/>
        </p:nvCxnSpPr>
        <p:spPr>
          <a:xfrm flipV="1">
            <a:off x="6591078" y="4831567"/>
            <a:ext cx="214726" cy="669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4">
            <a:extLst>
              <a:ext uri="{FF2B5EF4-FFF2-40B4-BE49-F238E27FC236}">
                <a16:creationId xmlns:a16="http://schemas.microsoft.com/office/drawing/2014/main" xmlns="" id="{B924BA8C-F971-49B2-A9CD-7BE4C7D7F106}"/>
              </a:ext>
            </a:extLst>
          </p:cNvPr>
          <p:cNvSpPr/>
          <p:nvPr/>
        </p:nvSpPr>
        <p:spPr>
          <a:xfrm>
            <a:off x="5224478" y="5025249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7EC6F37E-77CA-4AE0-BC2E-634556C52E51}"/>
              </a:ext>
            </a:extLst>
          </p:cNvPr>
          <p:cNvSpPr txBox="1"/>
          <p:nvPr/>
        </p:nvSpPr>
        <p:spPr>
          <a:xfrm>
            <a:off x="3947734" y="5392595"/>
            <a:ext cx="1800000" cy="510774"/>
          </a:xfrm>
          <a:prstGeom prst="roundRect">
            <a:avLst/>
          </a:prstGeom>
          <a:noFill/>
          <a:ln>
            <a:solidFill>
              <a:srgbClr val="00966A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Новокузнецк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(Русал)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82" name="Straight Connector 27">
            <a:extLst>
              <a:ext uri="{FF2B5EF4-FFF2-40B4-BE49-F238E27FC236}">
                <a16:creationId xmlns:a16="http://schemas.microsoft.com/office/drawing/2014/main" xmlns="" id="{70EB32C7-2D2E-4F4D-B4EC-4E69849E367B}"/>
              </a:ext>
            </a:extLst>
          </p:cNvPr>
          <p:cNvCxnSpPr>
            <a:cxnSpLocks/>
            <a:stCxn id="80" idx="3"/>
          </p:cNvCxnSpPr>
          <p:nvPr/>
        </p:nvCxnSpPr>
        <p:spPr>
          <a:xfrm flipH="1">
            <a:off x="4910417" y="5178889"/>
            <a:ext cx="340421" cy="2137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40">
            <a:extLst>
              <a:ext uri="{FF2B5EF4-FFF2-40B4-BE49-F238E27FC236}">
                <a16:creationId xmlns:a16="http://schemas.microsoft.com/office/drawing/2014/main" xmlns="" id="{897EC2AE-26A6-4EFA-81BE-A1FA456A71C4}"/>
              </a:ext>
            </a:extLst>
          </p:cNvPr>
          <p:cNvCxnSpPr>
            <a:cxnSpLocks/>
            <a:endCxn id="7" idx="4"/>
          </p:cNvCxnSpPr>
          <p:nvPr/>
        </p:nvCxnSpPr>
        <p:spPr>
          <a:xfrm flipV="1">
            <a:off x="860545" y="4171927"/>
            <a:ext cx="204027" cy="12933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val 9">
            <a:extLst>
              <a:ext uri="{FF2B5EF4-FFF2-40B4-BE49-F238E27FC236}">
                <a16:creationId xmlns:a16="http://schemas.microsoft.com/office/drawing/2014/main" xmlns="" id="{53198EF8-6BC9-4018-A11B-0C9186AABCD3}"/>
              </a:ext>
            </a:extLst>
          </p:cNvPr>
          <p:cNvSpPr/>
          <p:nvPr/>
        </p:nvSpPr>
        <p:spPr>
          <a:xfrm>
            <a:off x="1576274" y="2899856"/>
            <a:ext cx="180000" cy="180000"/>
          </a:xfrm>
          <a:prstGeom prst="ellipse">
            <a:avLst/>
          </a:prstGeom>
          <a:solidFill>
            <a:srgbClr val="0084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20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7FA2753A-A154-42D9-9CE8-6D99F3AF72AE}"/>
              </a:ext>
            </a:extLst>
          </p:cNvPr>
          <p:cNvSpPr txBox="1"/>
          <p:nvPr/>
        </p:nvSpPr>
        <p:spPr>
          <a:xfrm>
            <a:off x="177395" y="3322689"/>
            <a:ext cx="1800000" cy="306462"/>
          </a:xfrm>
          <a:prstGeom prst="roundRect">
            <a:avLst/>
          </a:prstGeom>
          <a:noFill/>
          <a:ln>
            <a:solidFill>
              <a:srgbClr val="00966A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Москва (ФМИ)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05" name="Straight Connector 37">
            <a:extLst>
              <a:ext uri="{FF2B5EF4-FFF2-40B4-BE49-F238E27FC236}">
                <a16:creationId xmlns:a16="http://schemas.microsoft.com/office/drawing/2014/main" xmlns="" id="{C3D6C38B-DF09-4A31-B78D-2ADD329CD6E3}"/>
              </a:ext>
            </a:extLst>
          </p:cNvPr>
          <p:cNvCxnSpPr>
            <a:cxnSpLocks/>
            <a:stCxn id="103" idx="2"/>
            <a:endCxn id="104" idx="0"/>
          </p:cNvCxnSpPr>
          <p:nvPr/>
        </p:nvCxnSpPr>
        <p:spPr>
          <a:xfrm flipH="1">
            <a:off x="1077395" y="2989856"/>
            <a:ext cx="498879" cy="33283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D9D02445-7841-4DD4-BAD3-50D2A7CA8FD0}"/>
              </a:ext>
            </a:extLst>
          </p:cNvPr>
          <p:cNvSpPr txBox="1"/>
          <p:nvPr/>
        </p:nvSpPr>
        <p:spPr>
          <a:xfrm>
            <a:off x="9458213" y="150722"/>
            <a:ext cx="2520000" cy="306462"/>
          </a:xfrm>
          <a:prstGeom prst="roundRect">
            <a:avLst/>
          </a:prstGeom>
          <a:noFill/>
          <a:ln>
            <a:solidFill>
              <a:srgbClr val="00966A"/>
            </a:solidFill>
          </a:ln>
        </p:spPr>
        <p:txBody>
          <a:bodyPr wrap="square" lIns="91436" tIns="45718" rIns="91436" bIns="45718" rtlCol="0" anchor="ctr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Открыты ранее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B6C4D5CE-DF6B-4F04-A728-59193A3B1D4A}"/>
              </a:ext>
            </a:extLst>
          </p:cNvPr>
          <p:cNvSpPr txBox="1"/>
          <p:nvPr/>
        </p:nvSpPr>
        <p:spPr>
          <a:xfrm>
            <a:off x="9458213" y="523244"/>
            <a:ext cx="2520000" cy="306462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 anchor="ctr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Открыты в 2018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-2019 году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C044CCE3-E60F-4593-92CC-4DAC49D462BF}"/>
              </a:ext>
            </a:extLst>
          </p:cNvPr>
          <p:cNvSpPr txBox="1"/>
          <p:nvPr/>
        </p:nvSpPr>
        <p:spPr>
          <a:xfrm>
            <a:off x="9458213" y="895766"/>
            <a:ext cx="2520000" cy="306462"/>
          </a:xfrm>
          <a:prstGeom prst="roundRect">
            <a:avLst/>
          </a:prstGeom>
          <a:solidFill>
            <a:srgbClr val="FFFF00">
              <a:alpha val="51000"/>
            </a:srgbClr>
          </a:solidFill>
          <a:ln>
            <a:noFill/>
          </a:ln>
        </p:spPr>
        <p:txBody>
          <a:bodyPr wrap="square" lIns="91436" tIns="45718" rIns="91436" bIns="45718" rtlCol="0" anchor="ctr">
            <a:spAutoFit/>
          </a:bodyPr>
          <a:lstStyle/>
          <a:p>
            <a:pPr algn="ctr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План на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2020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год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96123" y="4030320"/>
            <a:ext cx="1800000" cy="510774"/>
          </a:xfrm>
          <a:prstGeom prst="roundRect">
            <a:avLst/>
          </a:prstGeom>
          <a:solidFill>
            <a:srgbClr val="FFFF00">
              <a:alpha val="30980"/>
            </a:srgb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Тюмень (комитет по молодежи ТО)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479" y="4690179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Саратов </a:t>
            </a:r>
          </a:p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(Т ПЛЮС)</a:t>
            </a:r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7395" y="5873897"/>
            <a:ext cx="1800000" cy="510774"/>
          </a:xfrm>
          <a:prstGeom prst="roundRect">
            <a:avLst/>
          </a:prstGeom>
          <a:solidFill>
            <a:schemeClr val="accent1">
              <a:alpha val="31000"/>
            </a:schemeClr>
          </a:solidFill>
          <a:ln>
            <a:noFill/>
          </a:ln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Челябинск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(Русал)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5693805"/>
              </p:ext>
            </p:extLst>
          </p:nvPr>
        </p:nvGraphicFramePr>
        <p:xfrm>
          <a:off x="2386361" y="1115123"/>
          <a:ext cx="7225991" cy="477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2600"/>
                <a:gridCol w="3613391"/>
              </a:tblGrid>
              <a:tr h="3546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«было»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</a:rPr>
                        <a:t>«стало»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709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В 2014-2018 гг. созданы представительства НСКВ в 13 регионах: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Москва</a:t>
                      </a:r>
                      <a:r>
                        <a:rPr lang="ru-RU" sz="1400" dirty="0">
                          <a:effectLst/>
                        </a:rPr>
                        <a:t>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Санкт-Петербург и </a:t>
                      </a:r>
                      <a:r>
                        <a:rPr lang="ru-RU" sz="1400" dirty="0" err="1" smtClean="0">
                          <a:effectLst/>
                        </a:rPr>
                        <a:t>Лениградская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область, </a:t>
                      </a:r>
                      <a:r>
                        <a:rPr lang="ru-RU" sz="1400" dirty="0" smtClean="0">
                          <a:effectLst/>
                        </a:rPr>
                        <a:t>Пермский</a:t>
                      </a:r>
                      <a:r>
                        <a:rPr lang="ru-RU" sz="1400" baseline="0" dirty="0" smtClean="0">
                          <a:effectLst/>
                        </a:rPr>
                        <a:t> край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Красноярский край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Краснодарский </a:t>
                      </a:r>
                      <a:r>
                        <a:rPr lang="ru-RU" sz="1400" dirty="0">
                          <a:effectLst/>
                        </a:rPr>
                        <a:t>край,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Кемеровская</a:t>
                      </a:r>
                      <a:r>
                        <a:rPr lang="ru-RU" sz="1400" baseline="0" dirty="0" smtClean="0">
                          <a:effectLst/>
                        </a:rPr>
                        <a:t> область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Новосибирская</a:t>
                      </a:r>
                      <a:r>
                        <a:rPr lang="ru-RU" sz="1400" baseline="0" dirty="0" smtClean="0">
                          <a:effectLst/>
                        </a:rPr>
                        <a:t> область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Самарская</a:t>
                      </a:r>
                      <a:r>
                        <a:rPr lang="ru-RU" sz="1400" baseline="0" dirty="0" smtClean="0">
                          <a:effectLst/>
                        </a:rPr>
                        <a:t> область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Ростовская область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aseline="0" dirty="0" smtClean="0">
                          <a:effectLst/>
                        </a:rPr>
                        <a:t>В</a:t>
                      </a:r>
                      <a:r>
                        <a:rPr lang="ru-RU" sz="1400" dirty="0" smtClean="0">
                          <a:effectLst/>
                        </a:rPr>
                        <a:t>олгоградская область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Свердловская область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Иркутская область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 </a:t>
                      </a:r>
                      <a:r>
                        <a:rPr lang="ru-RU" sz="1400" dirty="0">
                          <a:effectLst/>
                        </a:rPr>
                        <a:t>2018-2019 гг. присоединились: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Приморский </a:t>
                      </a:r>
                      <a:r>
                        <a:rPr lang="ru-RU" sz="1400" dirty="0">
                          <a:effectLst/>
                        </a:rPr>
                        <a:t>край,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err="1" smtClean="0">
                          <a:effectLst/>
                        </a:rPr>
                        <a:t>Нижнегородская</a:t>
                      </a:r>
                      <a:r>
                        <a:rPr lang="ru-RU" sz="1400" dirty="0" smtClean="0">
                          <a:effectLst/>
                        </a:rPr>
                        <a:t> область,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Саратовская область,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Челябинская область,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Оренбургская область,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Липецкая область,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Калининградская область,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Тюменская </a:t>
                      </a:r>
                      <a:r>
                        <a:rPr lang="ru-RU" sz="1400" dirty="0" err="1" smtClean="0">
                          <a:effectLst/>
                        </a:rPr>
                        <a:t>облатсь</a:t>
                      </a:r>
                      <a:r>
                        <a:rPr lang="ru-RU" sz="1400" dirty="0" smtClean="0">
                          <a:effectLst/>
                        </a:rPr>
                        <a:t>, 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Белгородская область,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Республика </a:t>
                      </a:r>
                      <a:r>
                        <a:rPr lang="ru-RU" sz="1400" dirty="0">
                          <a:effectLst/>
                        </a:rPr>
                        <a:t>Башкортостан.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8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2" name="Picture 48" descr="ÐÐ°ÑÑÐ¸Ð½ÐºÐ¸ Ð¿Ð¾ Ð·Ð°Ð¿ÑÐ¾ÑÑ UPM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2805" y="5423822"/>
            <a:ext cx="1314286" cy="7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://corpvolunteers.ru/upload/iblock/f6e/f6e1f2463847b8a3ae28fb63fdde75b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921" y="4730226"/>
            <a:ext cx="759760" cy="24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219" y="4504576"/>
            <a:ext cx="531695" cy="531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4" y="4638698"/>
            <a:ext cx="1092563" cy="3613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892" y="4686530"/>
            <a:ext cx="1752071" cy="3277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68554" y="5661841"/>
            <a:ext cx="798345" cy="4102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985" y="4632558"/>
            <a:ext cx="966305" cy="41511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23904" y="4672302"/>
            <a:ext cx="655451" cy="3897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61" y="3350119"/>
            <a:ext cx="677084" cy="6554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264" y="3426589"/>
            <a:ext cx="957168" cy="5025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629" y="3346277"/>
            <a:ext cx="752157" cy="6117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6451" y="3350119"/>
            <a:ext cx="655451" cy="6554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86195" y="3467001"/>
            <a:ext cx="1314042" cy="42286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6760" y="3386571"/>
            <a:ext cx="641659" cy="55494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51" y="3539125"/>
            <a:ext cx="1495091" cy="2774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4759" y="1186236"/>
            <a:ext cx="600547" cy="6005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7077" y="1311053"/>
            <a:ext cx="1191076" cy="6005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154" y="1236753"/>
            <a:ext cx="1166533" cy="6005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01474" y="1318979"/>
            <a:ext cx="1271716" cy="6005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13027" y="1235777"/>
            <a:ext cx="635107" cy="764332"/>
          </a:xfrm>
          <a:prstGeom prst="rect">
            <a:avLst/>
          </a:prstGeom>
        </p:spPr>
      </p:pic>
      <p:sp>
        <p:nvSpPr>
          <p:cNvPr id="45" name="Заголовок 44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ru-RU" sz="28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Участники Национального совета</a:t>
            </a:r>
          </a:p>
        </p:txBody>
      </p:sp>
      <p:pic>
        <p:nvPicPr>
          <p:cNvPr id="2" name="Picture 2" descr="http://ttelegraf.ru/files/file/110933119857889bfbb7d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040" y="1276307"/>
            <a:ext cx="968187" cy="68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Группа 29"/>
          <p:cNvGrpSpPr/>
          <p:nvPr/>
        </p:nvGrpSpPr>
        <p:grpSpPr>
          <a:xfrm>
            <a:off x="564912" y="2297883"/>
            <a:ext cx="8800836" cy="600546"/>
            <a:chOff x="438785" y="2912745"/>
            <a:chExt cx="11157585" cy="761365"/>
          </a:xfrm>
        </p:grpSpPr>
        <p:pic>
          <p:nvPicPr>
            <p:cNvPr id="7" name="Picture 68" descr="http://corpvolunteers.ru/upload/iblock/f33/f3313b2557a9b4ae9c280344b396c8bf.jpeg"/>
            <p:cNvPicPr>
              <a:picLocks noChangeAspect="1" noChangeArrowheads="1"/>
            </p:cNvPicPr>
            <p:nvPr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0" y="2912745"/>
              <a:ext cx="761365" cy="761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P:\Disk P\Департамент стратегических коммуникаций\НСКВ\04_Сайт\01_Лого\Северсталь\logo_jpeg\Severstal_Cy_cmyk_lrg.jpg"/>
            <p:cNvPicPr>
              <a:picLocks noChangeAspect="1" noChangeArrowheads="1"/>
            </p:cNvPicPr>
            <p:nvPr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5820" y="2912745"/>
              <a:ext cx="1613535" cy="761365"/>
            </a:xfrm>
            <a:prstGeom prst="rect">
              <a:avLst/>
            </a:prstGeom>
            <a:noFill/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49610" y="2912745"/>
              <a:ext cx="746760" cy="761365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 rotWithShape="1"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571355" y="3011805"/>
              <a:ext cx="761365" cy="56388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8005" y="2924175"/>
              <a:ext cx="885825" cy="73850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16880" y="2915920"/>
              <a:ext cx="855980" cy="755015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654" t="21846" r="14737" b="21194"/>
            <a:stretch>
              <a:fillRect/>
            </a:stretch>
          </p:blipFill>
          <p:spPr>
            <a:xfrm>
              <a:off x="438785" y="3082925"/>
              <a:ext cx="1151255" cy="433070"/>
            </a:xfrm>
            <a:prstGeom prst="rect">
              <a:avLst/>
            </a:prstGeom>
          </p:spPr>
        </p:pic>
        <p:pic>
          <p:nvPicPr>
            <p:cNvPr id="6" name="Picture 5" descr="tplus_group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8495" y="2968625"/>
              <a:ext cx="1088390" cy="662305"/>
            </a:xfrm>
            <a:prstGeom prst="rect">
              <a:avLst/>
            </a:prstGeom>
          </p:spPr>
        </p:pic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43985F-2E8C-604B-BFB6-A6C716CF13CD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119" y="1263012"/>
            <a:ext cx="1289282" cy="52377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BF6035-EE3A-B347-B099-C16699FE340A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496" y="4378853"/>
            <a:ext cx="1502618" cy="8414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089F65F-C406-DB4B-A6B3-883BD565E06A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003" y="3335897"/>
            <a:ext cx="657260" cy="657260"/>
          </a:xfrm>
          <a:prstGeom prst="rect">
            <a:avLst/>
          </a:prstGeom>
        </p:spPr>
      </p:pic>
      <p:pic>
        <p:nvPicPr>
          <p:cNvPr id="1044" name="Picture 20" descr="ÐÐ°ÑÑÐ¸Ð½ÐºÐ¸ Ð¿Ð¾ Ð·Ð°Ð¿ÑÐ¾ÑÑ ibm"/>
          <p:cNvPicPr>
            <a:picLocks noChangeAspect="1" noChangeArrowheads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3101" y="14520561"/>
            <a:ext cx="845435" cy="33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36" descr="ÐÐ°ÑÑÐ¸Ð½ÐºÐ¸ Ð¿Ð¾ Ð·Ð°Ð¿ÑÐ¾ÑÑ d group so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ÐÐ°ÑÑÐ¸Ð½ÐºÐ¸ Ð¿Ð¾ Ð·Ð°Ð¿ÑÐ¾ÑÑ ÑÐ½Ð¸Ð¿ÑÐ¾"/>
          <p:cNvPicPr>
            <a:picLocks noChangeAspect="1" noChangeArrowheads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9003" y="1429385"/>
            <a:ext cx="726473" cy="4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ÑÐ°Ð½Ð¾ÑÐ¸"/>
          <p:cNvPicPr>
            <a:picLocks noChangeAspect="1" noChangeArrowheads="1"/>
          </p:cNvPicPr>
          <p:nvPr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9486" y="1363479"/>
            <a:ext cx="568346" cy="45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µÑÐ¼Ð°Ð½Ð½"/>
          <p:cNvPicPr>
            <a:picLocks noChangeAspect="1" noChangeArrowheads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3064" y="3495395"/>
            <a:ext cx="839049" cy="3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ÐÐ°ÑÑÐ¸Ð½ÐºÐ¸ Ð¿Ð¾ Ð·Ð°Ð¿ÑÐ¾ÑÑ Ð±Ð¾Ð½Ð´ÑÑÐ»Ñ"/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6067" y="5633149"/>
            <a:ext cx="1006858" cy="39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ÐÐ°ÑÑÐ¸Ð½ÐºÐ¸ Ð¿Ð¾ Ð·Ð°Ð¿ÑÐ¾ÑÑ ÑÐ¾ÑÐ±Ð°Ð½Ðº"/>
          <p:cNvPicPr>
            <a:picLocks noChangeAspect="1" noChangeArrowheads="1"/>
          </p:cNvPicPr>
          <p:nvPr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7607" y="2305759"/>
            <a:ext cx="1081038" cy="48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6876" y="5670192"/>
            <a:ext cx="1330350" cy="3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ÐÐ°ÑÑÐ¸Ð½ÐºÐ¸ Ð¿Ð¾ Ð·Ð°Ð¿ÑÐ¾ÑÑ Ð¼Ð¾ÑÐºÐ¾Ð²ÑÐºÐ°Ñ Ð¿Ð¸Ð²Ð¾Ð²Ð°ÑÐµÐ½Ð½Ð°Ñ ÐºÐ¾Ð¼Ð¿Ð°Ð½Ð¸Ñ"/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912" y="5681963"/>
            <a:ext cx="1292411" cy="4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ÐÐ°ÑÑÐ¸Ð½ÐºÐ¸ Ð¿Ð¾ Ð·Ð°Ð¿ÑÐ¾ÑÑ Ð´Ð¸ÐºÑÐ¸"/>
          <p:cNvPicPr>
            <a:picLocks noChangeAspect="1" noChangeArrowheads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605" y="5713469"/>
            <a:ext cx="1072310" cy="3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75768" y="5628518"/>
            <a:ext cx="735781" cy="4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4859" y="5606446"/>
            <a:ext cx="925297" cy="4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ÐÐ°ÑÑÐ¸Ð½ÐºÐ¸ Ð¿Ð¾ Ð·Ð°Ð¿ÑÐ¾ÑÑ Ð³Ð»Ð¾Ð±ÑÑ Ð»Ð¾Ð³Ð¾ÑÐ¸Ð¿"/>
          <p:cNvPicPr>
            <a:picLocks noChangeAspect="1" noChangeArrowheads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341" y="5545747"/>
            <a:ext cx="781078" cy="6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ÐÐ°ÑÑÐ¸Ð½ÐºÐ¸ Ð¿Ð¾ Ð·Ð°Ð¿ÑÐ¾ÑÑ ÑÑÑÑÐºÐ¸Ðµ Ð¼Ð°ÑÐ¸Ð½Ñ Ð»Ð¾Ð³Ð¾"/>
          <p:cNvPicPr>
            <a:picLocks noChangeAspect="1" noChangeArrowheads="1"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0156" y="4384884"/>
            <a:ext cx="1233728" cy="77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´ÐµÐºÑÐ½Ð¸Ð½Ðº"/>
          <p:cNvPicPr>
            <a:picLocks noChangeAspect="1" noChangeArrowheads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420" y="5349657"/>
            <a:ext cx="963851" cy="9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20EC9C9-EF21-4F42-B78C-55F607676C43}"/>
              </a:ext>
            </a:extLst>
          </p:cNvPr>
          <p:cNvPicPr>
            <a:picLocks noChangeAspect="1"/>
          </p:cNvPicPr>
          <p:nvPr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6880" y="4535307"/>
            <a:ext cx="840798" cy="64744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EA712926-DEC4-704C-977C-CC436A2E46E9}"/>
              </a:ext>
            </a:extLst>
          </p:cNvPr>
          <p:cNvPicPr>
            <a:picLocks noChangeAspect="1"/>
          </p:cNvPicPr>
          <p:nvPr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6383" y="2440716"/>
            <a:ext cx="975044" cy="30924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70A4036-039F-BC49-A3D6-0D9D7C3E570D}"/>
              </a:ext>
            </a:extLst>
          </p:cNvPr>
          <p:cNvPicPr>
            <a:picLocks noChangeAspect="1"/>
          </p:cNvPicPr>
          <p:nvPr/>
        </p:nvPicPr>
        <p:blipFill>
          <a:blip r:embed="rId5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78" y="3539125"/>
            <a:ext cx="1008774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60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9F9E3D-54B0-C240-9761-396E1A886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274"/>
            <a:ext cx="10605140" cy="634826"/>
          </a:xfrm>
        </p:spPr>
        <p:txBody>
          <a:bodyPr anchor="t">
            <a:normAutofit/>
          </a:bodyPr>
          <a:lstStyle/>
          <a:p>
            <a:r>
              <a:rPr lang="ru-RU" sz="32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Основные цели до 2020 года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19273"/>
          <a:stretch/>
        </p:blipFill>
        <p:spPr>
          <a:xfrm>
            <a:off x="1222925" y="1153352"/>
            <a:ext cx="9991815" cy="5438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7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2268"/>
            <a:ext cx="10972800" cy="706669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 события</a:t>
            </a:r>
            <a:endParaRPr lang="ru-RU" sz="3600" dirty="0">
              <a:solidFill>
                <a:srgbClr val="0084BF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Доклад: «</a:t>
            </a:r>
            <a:r>
              <a:rPr lang="ru-RU" sz="2600" dirty="0" err="1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Pro-bono-волонтерство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лучшие </a:t>
            </a: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практики» -  дата презентации определяется;</a:t>
            </a:r>
            <a:endParaRPr lang="ru-RU" sz="26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Петербургская Конференция «Корпоративное </a:t>
            </a:r>
            <a:r>
              <a:rPr lang="ru-RU" sz="2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- </a:t>
            </a:r>
            <a:r>
              <a:rPr lang="ru-RU" sz="26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03.04.2020 г</a:t>
            </a:r>
            <a:r>
              <a:rPr lang="ru-RU" sz="26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День корпоративного </a:t>
            </a:r>
            <a:r>
              <a:rPr lang="ru-RU" sz="2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(добровольчества)» - </a:t>
            </a:r>
            <a:r>
              <a:rPr lang="ru-RU" sz="26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11.04.2020 </a:t>
            </a:r>
            <a:r>
              <a:rPr lang="ru-RU" sz="26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</a:t>
            </a:r>
            <a:r>
              <a:rPr lang="ru-RU" sz="2600" dirty="0" smtClean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6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Национальный 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доклад о развитии корпоративного </a:t>
            </a:r>
            <a:r>
              <a:rPr lang="ru-RU" sz="2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волонтерства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презентация на IX Московском международном форуме «Корпоративное </a:t>
            </a:r>
            <a:r>
              <a:rPr lang="ru-RU" sz="2600" dirty="0" err="1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волонтерство</a:t>
            </a:r>
            <a:r>
              <a:rPr lang="ru-RU" sz="26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Бизнес и общество» - </a:t>
            </a:r>
            <a:r>
              <a:rPr lang="ru-RU" sz="26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12.11.2020.</a:t>
            </a:r>
          </a:p>
          <a:p>
            <a:pPr marL="514350" indent="-514350">
              <a:buFont typeface="+mj-lt"/>
              <a:buAutoNum type="arabicPeriod"/>
            </a:pPr>
            <a:endParaRPr lang="ru-RU" dirty="0">
              <a:solidFill>
                <a:srgbClr val="0084B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2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618" y="0"/>
            <a:ext cx="635" cy="6858000"/>
          </a:xfrm>
          <a:custGeom>
            <a:avLst/>
            <a:gdLst/>
            <a:ahLst/>
            <a:cxnLst/>
            <a:rect l="l" t="t" r="r" b="b"/>
            <a:pathLst>
              <a:path w="634" h="6858000">
                <a:moveTo>
                  <a:pt x="0" y="6858000"/>
                </a:moveTo>
                <a:lnTo>
                  <a:pt x="380" y="6858000"/>
                </a:lnTo>
                <a:lnTo>
                  <a:pt x="3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34691"/>
            <a:ext cx="9870947" cy="52578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165"/>
              </a:spcBef>
            </a:pPr>
            <a:r>
              <a:rPr sz="3200" spc="100" dirty="0" err="1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r>
              <a:rPr sz="3200" spc="100" dirty="0">
                <a:solidFill>
                  <a:srgbClr val="0084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участников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xfrm>
            <a:off x="248030" y="1177202"/>
            <a:ext cx="5581269" cy="5055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marR="229870" indent="-171450">
              <a:spcBef>
                <a:spcPts val="100"/>
              </a:spcBef>
              <a:buNone/>
              <a:tabLst>
                <a:tab pos="180975" algn="l"/>
              </a:tabLst>
            </a:pPr>
            <a:r>
              <a:rPr lang="ru-RU" sz="1800" b="1" spc="-5" dirty="0">
                <a:solidFill>
                  <a:srgbClr val="00966A"/>
                </a:solidFill>
                <a:latin typeface="Verdana"/>
                <a:cs typeface="Verdana"/>
              </a:rPr>
              <a:t>Для</a:t>
            </a:r>
            <a:r>
              <a:rPr lang="ru-RU" sz="1800" b="1" spc="-85" dirty="0">
                <a:solidFill>
                  <a:srgbClr val="00966A"/>
                </a:solidFill>
                <a:latin typeface="Verdana"/>
                <a:cs typeface="Verdana"/>
              </a:rPr>
              <a:t> </a:t>
            </a:r>
            <a:r>
              <a:rPr lang="ru-RU" sz="1800" b="1" dirty="0">
                <a:solidFill>
                  <a:srgbClr val="00966A"/>
                </a:solidFill>
                <a:latin typeface="Verdana"/>
                <a:cs typeface="Verdana"/>
              </a:rPr>
              <a:t>компаний:</a:t>
            </a:r>
            <a:endParaRPr lang="en-US" sz="1800" b="1" dirty="0">
              <a:solidFill>
                <a:srgbClr val="00966A"/>
              </a:solidFill>
              <a:latin typeface="Verdana"/>
              <a:cs typeface="Verdana"/>
            </a:endParaRPr>
          </a:p>
          <a:p>
            <a:pPr marL="171450" marR="229870" indent="-171450">
              <a:spcBef>
                <a:spcPts val="100"/>
              </a:spcBef>
              <a:buNone/>
              <a:tabLst>
                <a:tab pos="180975" algn="l"/>
              </a:tabLst>
            </a:pPr>
            <a:endParaRPr lang="ru-RU" sz="1600" dirty="0">
              <a:solidFill>
                <a:srgbClr val="00966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marR="229870" indent="-17145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47675" algn="l"/>
              </a:tabLst>
            </a:pP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</a:rPr>
              <a:t>Стать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частью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уникального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сообщества</a:t>
            </a:r>
            <a:r>
              <a:rPr lang="ru-RU"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развив</a:t>
            </a:r>
            <a:r>
              <a:rPr lang="ru-RU"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ивающего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КВ в РФ</a:t>
            </a:r>
            <a:endParaRPr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marR="41084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Получить возможность обмена опытом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знаниями</a:t>
            </a:r>
            <a:endParaRPr lang="ru-RU"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marR="41084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Получить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доступ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b="1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лучшим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практикам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реализации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программ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КВ</a:t>
            </a:r>
            <a:endParaRPr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marR="5080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Найти новых партнеров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среди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компаний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общественных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организаций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для 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реализации совместных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программ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КВ</a:t>
            </a:r>
            <a:endParaRPr sz="1400" b="1" spc="-5" dirty="0">
              <a:solidFill>
                <a:srgbClr val="2292D2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 marL="447675" marR="112204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Принимать участие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конференциях, форумах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проектах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организ</a:t>
            </a:r>
            <a:r>
              <a:rPr lang="ru-RU"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уемых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НСКВ</a:t>
            </a:r>
          </a:p>
          <a:p>
            <a:pPr marL="447675" marR="31813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Получить рекомендации </a:t>
            </a: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реализации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КВ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программ «с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нуля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endParaRPr lang="ru-RU"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marR="31813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Получить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доступ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b="1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к 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образовательным и методологическим </a:t>
            </a:r>
            <a:r>
              <a:rPr sz="1400" b="1" spc="-5" dirty="0" err="1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ресурсам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</a:t>
            </a:r>
            <a:r>
              <a:rPr sz="1400" dirty="0" err="1"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sz="1400" spc="1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улучшению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эффективности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 err="1">
                <a:latin typeface="Verdana" panose="020B0604030504040204" pitchFamily="34" charset="0"/>
                <a:ea typeface="Verdana" panose="020B0604030504040204" pitchFamily="34" charset="0"/>
              </a:rPr>
              <a:t>проектов</a:t>
            </a:r>
            <a:endParaRPr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Внести свой </a:t>
            </a:r>
            <a:r>
              <a:rPr sz="1400" b="1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вклад в </a:t>
            </a:r>
            <a:r>
              <a:rPr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развитие добровольчества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sz="1400" spc="-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РФ</a:t>
            </a:r>
            <a:endParaRPr lang="ru-RU"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47675" indent="-17145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47675" algn="l"/>
              </a:tabLst>
            </a:pP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Получать </a:t>
            </a:r>
            <a:r>
              <a:rPr lang="ru-RU" sz="1400" b="1" spc="-5" dirty="0">
                <a:solidFill>
                  <a:srgbClr val="2292D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информационную поддержку </a:t>
            </a:r>
            <a:r>
              <a:rPr lang="ru-RU" sz="1400" spc="-5" dirty="0">
                <a:latin typeface="Verdana" panose="020B0604030504040204" pitchFamily="34" charset="0"/>
                <a:ea typeface="Verdana" panose="020B0604030504040204" pitchFamily="34" charset="0"/>
              </a:rPr>
              <a:t>сообщества</a:t>
            </a:r>
            <a:endParaRPr sz="1400" spc="-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835" y="1503028"/>
            <a:ext cx="201682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059318" y="1469131"/>
            <a:ext cx="29706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200" i="1" dirty="0">
                <a:solidFill>
                  <a:srgbClr val="00966A"/>
                </a:solidFill>
                <a:latin typeface="Verdana"/>
              </a:rPr>
              <a:t>Исследования и пособия по КВ:</a:t>
            </a:r>
          </a:p>
          <a:p>
            <a:pPr algn="r"/>
            <a:r>
              <a:rPr lang="ru-RU" sz="1200" i="1" dirty="0">
                <a:solidFill>
                  <a:srgbClr val="00966A"/>
                </a:solidFill>
                <a:latin typeface="Verdana"/>
                <a:hlinkClick r:id="rId3"/>
              </a:rPr>
              <a:t>КВ в России</a:t>
            </a:r>
            <a:endParaRPr lang="ru-RU" sz="1200" i="1" dirty="0">
              <a:solidFill>
                <a:srgbClr val="00966A"/>
              </a:solidFill>
              <a:latin typeface="Verdana"/>
            </a:endParaRPr>
          </a:p>
          <a:p>
            <a:pPr algn="r"/>
            <a:r>
              <a:rPr lang="en-US" sz="1200" i="1" dirty="0">
                <a:solidFill>
                  <a:srgbClr val="00966A"/>
                </a:solidFill>
                <a:latin typeface="Verdana"/>
                <a:hlinkClick r:id="rId4"/>
              </a:rPr>
              <a:t>Pro Bono</a:t>
            </a:r>
            <a:r>
              <a:rPr lang="ru-RU" sz="1200" i="1" dirty="0">
                <a:solidFill>
                  <a:srgbClr val="00966A"/>
                </a:solidFill>
                <a:latin typeface="Verdana"/>
                <a:hlinkClick r:id="rId4"/>
              </a:rPr>
              <a:t> в России</a:t>
            </a:r>
            <a:endParaRPr lang="en-US" sz="1200" i="1" dirty="0">
              <a:solidFill>
                <a:srgbClr val="00966A"/>
              </a:solidFill>
              <a:latin typeface="Verdana"/>
            </a:endParaRPr>
          </a:p>
          <a:p>
            <a:pPr algn="r"/>
            <a:r>
              <a:rPr lang="ru-RU" sz="1200" i="1" dirty="0">
                <a:solidFill>
                  <a:srgbClr val="00966A"/>
                </a:solidFill>
                <a:latin typeface="Verdana"/>
                <a:hlinkClick r:id="rId5"/>
              </a:rPr>
              <a:t>Руководство по КВ для менеджера</a:t>
            </a:r>
            <a:endParaRPr lang="ru-RU" sz="1200" i="1" dirty="0">
              <a:solidFill>
                <a:srgbClr val="00966A"/>
              </a:solidFill>
              <a:latin typeface="Verdan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361" y="2462525"/>
            <a:ext cx="202636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980" y="3644625"/>
            <a:ext cx="203617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9139" y="259716"/>
            <a:ext cx="1162492" cy="5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7129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14329</TotalTime>
  <Words>495</Words>
  <Application>Microsoft Office PowerPoint</Application>
  <PresentationFormat>Произвольный</PresentationFormat>
  <Paragraphs>118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Национального совета</vt:lpstr>
      <vt:lpstr>Основные цели до 2020 года </vt:lpstr>
      <vt:lpstr>Ключевые события</vt:lpstr>
      <vt:lpstr>Преимущества для участников</vt:lpstr>
      <vt:lpstr>Преимущества для участников</vt:lpstr>
      <vt:lpstr>Как вступить в Национальный совет?</vt:lpstr>
    </vt:vector>
  </TitlesOfParts>
  <Company>alexeev.ilya@gmail.com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Корсикова Юлия</dc:creator>
  <cp:lastModifiedBy>user</cp:lastModifiedBy>
  <cp:revision>337</cp:revision>
  <cp:lastPrinted>2020-02-06T10:13:27Z</cp:lastPrinted>
  <dcterms:created xsi:type="dcterms:W3CDTF">2015-06-03T10:24:40Z</dcterms:created>
  <dcterms:modified xsi:type="dcterms:W3CDTF">2020-02-18T11:03:44Z</dcterms:modified>
</cp:coreProperties>
</file>